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9" r:id="rId2"/>
    <p:sldId id="256" r:id="rId3"/>
    <p:sldId id="258" r:id="rId4"/>
    <p:sldId id="260" r:id="rId5"/>
    <p:sldId id="261" r:id="rId6"/>
    <p:sldId id="271" r:id="rId7"/>
    <p:sldId id="272" r:id="rId8"/>
    <p:sldId id="273" r:id="rId9"/>
    <p:sldId id="270" r:id="rId10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94FB"/>
    <a:srgbClr val="FEEED5"/>
    <a:srgbClr val="4F4E4B"/>
    <a:srgbClr val="FEEED2"/>
    <a:srgbClr val="D9CC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A3713E-534F-48AD-B2FC-3D1E8985E1EC}" v="8" dt="2026-06-22T13:18:02.5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62833" autoAdjust="0"/>
  </p:normalViewPr>
  <p:slideViewPr>
    <p:cSldViewPr snapToGrid="0" snapToObjects="1">
      <p:cViewPr varScale="1">
        <p:scale>
          <a:sx n="58" d="100"/>
          <a:sy n="58" d="100"/>
        </p:scale>
        <p:origin x="2514" y="28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dolfo Duarte Pinto" userId="3c1d2390-f3e2-48ed-a692-c2bca7123a2a" providerId="ADAL" clId="{401C4E8A-1D46-4E05-A2F4-EC2C7EA68E13}"/>
    <pc:docChg chg="undo custSel delSld modSld modMainMaster">
      <pc:chgData name="Rodolfo Duarte Pinto" userId="3c1d2390-f3e2-48ed-a692-c2bca7123a2a" providerId="ADAL" clId="{401C4E8A-1D46-4E05-A2F4-EC2C7EA68E13}" dt="2026-06-23T11:19:08.564" v="559" actId="478"/>
      <pc:docMkLst>
        <pc:docMk/>
      </pc:docMkLst>
      <pc:sldChg chg="addSp delSp modSp mod modNotesTx">
        <pc:chgData name="Rodolfo Duarte Pinto" userId="3c1d2390-f3e2-48ed-a692-c2bca7123a2a" providerId="ADAL" clId="{401C4E8A-1D46-4E05-A2F4-EC2C7EA68E13}" dt="2026-05-26T10:25:45.587" v="398" actId="171"/>
        <pc:sldMkLst>
          <pc:docMk/>
          <pc:sldMk cId="0" sldId="256"/>
        </pc:sldMkLst>
        <pc:spChg chg="mod">
          <ac:chgData name="Rodolfo Duarte Pinto" userId="3c1d2390-f3e2-48ed-a692-c2bca7123a2a" providerId="ADAL" clId="{401C4E8A-1D46-4E05-A2F4-EC2C7EA68E13}" dt="2026-05-26T10:08:15.665" v="42" actId="20577"/>
          <ac:spMkLst>
            <pc:docMk/>
            <pc:sldMk cId="0" sldId="256"/>
            <ac:spMk id="3" creationId="{1F30EF5A-A7E2-0B1A-3BB0-FBBC5979EA00}"/>
          </ac:spMkLst>
        </pc:spChg>
        <pc:picChg chg="add mod ord">
          <ac:chgData name="Rodolfo Duarte Pinto" userId="3c1d2390-f3e2-48ed-a692-c2bca7123a2a" providerId="ADAL" clId="{401C4E8A-1D46-4E05-A2F4-EC2C7EA68E13}" dt="2026-05-26T10:25:45.587" v="398" actId="171"/>
          <ac:picMkLst>
            <pc:docMk/>
            <pc:sldMk cId="0" sldId="256"/>
            <ac:picMk id="5" creationId="{27AB0FCE-7EC1-14CE-5F82-3A46B337A9AC}"/>
          </ac:picMkLst>
        </pc:picChg>
      </pc:sldChg>
      <pc:sldChg chg="addSp delSp modSp mod modAnim modNotesTx">
        <pc:chgData name="Rodolfo Duarte Pinto" userId="3c1d2390-f3e2-48ed-a692-c2bca7123a2a" providerId="ADAL" clId="{401C4E8A-1D46-4E05-A2F4-EC2C7EA68E13}" dt="2026-06-22T13:14:50.163" v="489" actId="478"/>
        <pc:sldMkLst>
          <pc:docMk/>
          <pc:sldMk cId="0" sldId="258"/>
        </pc:sldMkLst>
        <pc:spChg chg="mod">
          <ac:chgData name="Rodolfo Duarte Pinto" userId="3c1d2390-f3e2-48ed-a692-c2bca7123a2a" providerId="ADAL" clId="{401C4E8A-1D46-4E05-A2F4-EC2C7EA68E13}" dt="2026-05-26T10:12:57.312" v="150" actId="20577"/>
          <ac:spMkLst>
            <pc:docMk/>
            <pc:sldMk cId="0" sldId="258"/>
            <ac:spMk id="4" creationId="{0C14AA51-0724-BB58-817B-C19802725AE4}"/>
          </ac:spMkLst>
        </pc:spChg>
        <pc:picChg chg="add mod ord">
          <ac:chgData name="Rodolfo Duarte Pinto" userId="3c1d2390-f3e2-48ed-a692-c2bca7123a2a" providerId="ADAL" clId="{401C4E8A-1D46-4E05-A2F4-EC2C7EA68E13}" dt="2026-05-26T10:40:10.154" v="435" actId="167"/>
          <ac:picMkLst>
            <pc:docMk/>
            <pc:sldMk cId="0" sldId="258"/>
            <ac:picMk id="9" creationId="{5169B2C7-6995-B675-0964-BAC1274AFB63}"/>
          </ac:picMkLst>
        </pc:picChg>
        <pc:picChg chg="add mod ord">
          <ac:chgData name="Rodolfo Duarte Pinto" userId="3c1d2390-f3e2-48ed-a692-c2bca7123a2a" providerId="ADAL" clId="{401C4E8A-1D46-4E05-A2F4-EC2C7EA68E13}" dt="2026-05-26T10:40:10.154" v="435" actId="167"/>
          <ac:picMkLst>
            <pc:docMk/>
            <pc:sldMk cId="0" sldId="258"/>
            <ac:picMk id="11" creationId="{3BEE876B-C3CE-53EE-8E61-8AC2BDC04419}"/>
          </ac:picMkLst>
        </pc:picChg>
        <pc:cxnChg chg="del">
          <ac:chgData name="Rodolfo Duarte Pinto" userId="3c1d2390-f3e2-48ed-a692-c2bca7123a2a" providerId="ADAL" clId="{401C4E8A-1D46-4E05-A2F4-EC2C7EA68E13}" dt="2026-06-22T13:14:50.163" v="489" actId="478"/>
          <ac:cxnSpMkLst>
            <pc:docMk/>
            <pc:sldMk cId="0" sldId="258"/>
            <ac:cxnSpMk id="6" creationId="{10A9C882-4754-0FC3-266A-A2FDEBA8D512}"/>
          </ac:cxnSpMkLst>
        </pc:cxnChg>
      </pc:sldChg>
      <pc:sldChg chg="addSp delSp modSp mod">
        <pc:chgData name="Rodolfo Duarte Pinto" userId="3c1d2390-f3e2-48ed-a692-c2bca7123a2a" providerId="ADAL" clId="{401C4E8A-1D46-4E05-A2F4-EC2C7EA68E13}" dt="2026-06-22T13:15:24.446" v="490" actId="478"/>
        <pc:sldMkLst>
          <pc:docMk/>
          <pc:sldMk cId="0" sldId="260"/>
        </pc:sldMkLst>
        <pc:spChg chg="mod">
          <ac:chgData name="Rodolfo Duarte Pinto" userId="3c1d2390-f3e2-48ed-a692-c2bca7123a2a" providerId="ADAL" clId="{401C4E8A-1D46-4E05-A2F4-EC2C7EA68E13}" dt="2026-05-26T10:13:50.472" v="199" actId="20577"/>
          <ac:spMkLst>
            <pc:docMk/>
            <pc:sldMk cId="0" sldId="260"/>
            <ac:spMk id="3" creationId="{AF0FBC4D-7C77-A90B-B112-4F0701DAC7D0}"/>
          </ac:spMkLst>
        </pc:spChg>
        <pc:picChg chg="add mod ord">
          <ac:chgData name="Rodolfo Duarte Pinto" userId="3c1d2390-f3e2-48ed-a692-c2bca7123a2a" providerId="ADAL" clId="{401C4E8A-1D46-4E05-A2F4-EC2C7EA68E13}" dt="2026-05-26T10:13:29.920" v="155" actId="167"/>
          <ac:picMkLst>
            <pc:docMk/>
            <pc:sldMk cId="0" sldId="260"/>
            <ac:picMk id="5" creationId="{EB578963-2161-6037-7173-35210A1A6D94}"/>
          </ac:picMkLst>
        </pc:picChg>
        <pc:cxnChg chg="del">
          <ac:chgData name="Rodolfo Duarte Pinto" userId="3c1d2390-f3e2-48ed-a692-c2bca7123a2a" providerId="ADAL" clId="{401C4E8A-1D46-4E05-A2F4-EC2C7EA68E13}" dt="2026-06-22T13:15:24.446" v="490" actId="478"/>
          <ac:cxnSpMkLst>
            <pc:docMk/>
            <pc:sldMk cId="0" sldId="260"/>
            <ac:cxnSpMk id="4" creationId="{003E10C5-A059-5A3E-480D-F970E055B97C}"/>
          </ac:cxnSpMkLst>
        </pc:cxnChg>
      </pc:sldChg>
      <pc:sldChg chg="addSp delSp modSp mod">
        <pc:chgData name="Rodolfo Duarte Pinto" userId="3c1d2390-f3e2-48ed-a692-c2bca7123a2a" providerId="ADAL" clId="{401C4E8A-1D46-4E05-A2F4-EC2C7EA68E13}" dt="2026-06-22T13:15:40.029" v="491" actId="478"/>
        <pc:sldMkLst>
          <pc:docMk/>
          <pc:sldMk cId="0" sldId="261"/>
        </pc:sldMkLst>
        <pc:spChg chg="mod">
          <ac:chgData name="Rodolfo Duarte Pinto" userId="3c1d2390-f3e2-48ed-a692-c2bca7123a2a" providerId="ADAL" clId="{401C4E8A-1D46-4E05-A2F4-EC2C7EA68E13}" dt="2026-05-26T10:14:27.016" v="247" actId="20577"/>
          <ac:spMkLst>
            <pc:docMk/>
            <pc:sldMk cId="0" sldId="261"/>
            <ac:spMk id="3" creationId="{19318238-98A6-C156-2F67-CC0302BE5DB2}"/>
          </ac:spMkLst>
        </pc:spChg>
        <pc:picChg chg="add mod ord">
          <ac:chgData name="Rodolfo Duarte Pinto" userId="3c1d2390-f3e2-48ed-a692-c2bca7123a2a" providerId="ADAL" clId="{401C4E8A-1D46-4E05-A2F4-EC2C7EA68E13}" dt="2026-05-26T10:14:13.189" v="204" actId="167"/>
          <ac:picMkLst>
            <pc:docMk/>
            <pc:sldMk cId="0" sldId="261"/>
            <ac:picMk id="2" creationId="{8EF11456-35EA-E2D6-095D-AFC3B8871D5B}"/>
          </ac:picMkLst>
        </pc:picChg>
        <pc:cxnChg chg="del">
          <ac:chgData name="Rodolfo Duarte Pinto" userId="3c1d2390-f3e2-48ed-a692-c2bca7123a2a" providerId="ADAL" clId="{401C4E8A-1D46-4E05-A2F4-EC2C7EA68E13}" dt="2026-06-22T13:15:40.029" v="491" actId="478"/>
          <ac:cxnSpMkLst>
            <pc:docMk/>
            <pc:sldMk cId="0" sldId="261"/>
            <ac:cxnSpMk id="4" creationId="{E72F73DE-66EF-DDB5-1A03-EA5A8EB5EC3F}"/>
          </ac:cxnSpMkLst>
        </pc:cxnChg>
      </pc:sldChg>
      <pc:sldChg chg="addSp delSp modSp mod">
        <pc:chgData name="Rodolfo Duarte Pinto" userId="3c1d2390-f3e2-48ed-a692-c2bca7123a2a" providerId="ADAL" clId="{401C4E8A-1D46-4E05-A2F4-EC2C7EA68E13}" dt="2026-06-23T11:19:08.564" v="559" actId="478"/>
        <pc:sldMkLst>
          <pc:docMk/>
          <pc:sldMk cId="3839768397" sldId="271"/>
        </pc:sldMkLst>
        <pc:spChg chg="add del mod ord">
          <ac:chgData name="Rodolfo Duarte Pinto" userId="3c1d2390-f3e2-48ed-a692-c2bca7123a2a" providerId="ADAL" clId="{401C4E8A-1D46-4E05-A2F4-EC2C7EA68E13}" dt="2026-06-23T11:19:08.564" v="559" actId="478"/>
          <ac:spMkLst>
            <pc:docMk/>
            <pc:sldMk cId="3839768397" sldId="271"/>
            <ac:spMk id="2" creationId="{3C2A1E2D-06BE-5602-2381-B433F3D3B45E}"/>
          </ac:spMkLst>
        </pc:spChg>
        <pc:spChg chg="mod">
          <ac:chgData name="Rodolfo Duarte Pinto" userId="3c1d2390-f3e2-48ed-a692-c2bca7123a2a" providerId="ADAL" clId="{401C4E8A-1D46-4E05-A2F4-EC2C7EA68E13}" dt="2026-06-23T11:19:06.067" v="558"/>
          <ac:spMkLst>
            <pc:docMk/>
            <pc:sldMk cId="3839768397" sldId="271"/>
            <ac:spMk id="3" creationId="{DE83602B-BF53-27FC-CCD6-60B90BEE123A}"/>
          </ac:spMkLst>
        </pc:spChg>
        <pc:picChg chg="add mod ord">
          <ac:chgData name="Rodolfo Duarte Pinto" userId="3c1d2390-f3e2-48ed-a692-c2bca7123a2a" providerId="ADAL" clId="{401C4E8A-1D46-4E05-A2F4-EC2C7EA68E13}" dt="2026-06-23T11:18:39.353" v="552" actId="171"/>
          <ac:picMkLst>
            <pc:docMk/>
            <pc:sldMk cId="3839768397" sldId="271"/>
            <ac:picMk id="7" creationId="{C4295246-E588-3868-AF51-070E72A7B6B1}"/>
          </ac:picMkLst>
        </pc:picChg>
      </pc:sldChg>
      <pc:sldChg chg="addSp delSp modSp mod delAnim modAnim">
        <pc:chgData name="Rodolfo Duarte Pinto" userId="3c1d2390-f3e2-48ed-a692-c2bca7123a2a" providerId="ADAL" clId="{401C4E8A-1D46-4E05-A2F4-EC2C7EA68E13}" dt="2026-05-26T10:17:45.369" v="392"/>
        <pc:sldMkLst>
          <pc:docMk/>
          <pc:sldMk cId="1250378691" sldId="272"/>
        </pc:sldMkLst>
        <pc:spChg chg="mod">
          <ac:chgData name="Rodolfo Duarte Pinto" userId="3c1d2390-f3e2-48ed-a692-c2bca7123a2a" providerId="ADAL" clId="{401C4E8A-1D46-4E05-A2F4-EC2C7EA68E13}" dt="2026-05-26T10:16:44.453" v="379" actId="20577"/>
          <ac:spMkLst>
            <pc:docMk/>
            <pc:sldMk cId="1250378691" sldId="272"/>
            <ac:spMk id="2" creationId="{B7411248-31C2-FD26-5797-D40AB3133D00}"/>
          </ac:spMkLst>
        </pc:spChg>
        <pc:picChg chg="add mod ord">
          <ac:chgData name="Rodolfo Duarte Pinto" userId="3c1d2390-f3e2-48ed-a692-c2bca7123a2a" providerId="ADAL" clId="{401C4E8A-1D46-4E05-A2F4-EC2C7EA68E13}" dt="2026-05-26T10:17:15.614" v="385" actId="1076"/>
          <ac:picMkLst>
            <pc:docMk/>
            <pc:sldMk cId="1250378691" sldId="272"/>
            <ac:picMk id="5" creationId="{BBDB18F3-1CF1-D23C-2BB8-A5D6B2AD9F84}"/>
          </ac:picMkLst>
        </pc:picChg>
        <pc:picChg chg="add mod">
          <ac:chgData name="Rodolfo Duarte Pinto" userId="3c1d2390-f3e2-48ed-a692-c2bca7123a2a" providerId="ADAL" clId="{401C4E8A-1D46-4E05-A2F4-EC2C7EA68E13}" dt="2026-05-26T10:17:37.179" v="391" actId="14100"/>
          <ac:picMkLst>
            <pc:docMk/>
            <pc:sldMk cId="1250378691" sldId="272"/>
            <ac:picMk id="7" creationId="{69330AB4-32D9-8903-2D77-94539EC5ADF8}"/>
          </ac:picMkLst>
        </pc:picChg>
      </pc:sldChg>
      <pc:sldChg chg="addSp delSp modSp mod delAnim">
        <pc:chgData name="Rodolfo Duarte Pinto" userId="3c1d2390-f3e2-48ed-a692-c2bca7123a2a" providerId="ADAL" clId="{401C4E8A-1D46-4E05-A2F4-EC2C7EA68E13}" dt="2026-05-26T11:13:07.271" v="488"/>
        <pc:sldMkLst>
          <pc:docMk/>
          <pc:sldMk cId="4242037906" sldId="273"/>
        </pc:sldMkLst>
        <pc:spChg chg="mod">
          <ac:chgData name="Rodolfo Duarte Pinto" userId="3c1d2390-f3e2-48ed-a692-c2bca7123a2a" providerId="ADAL" clId="{401C4E8A-1D46-4E05-A2F4-EC2C7EA68E13}" dt="2026-05-26T11:13:07.271" v="488"/>
          <ac:spMkLst>
            <pc:docMk/>
            <pc:sldMk cId="4242037906" sldId="273"/>
            <ac:spMk id="2" creationId="{EF4206A6-A234-283F-D2D0-923EDC4718DC}"/>
          </ac:spMkLst>
        </pc:spChg>
        <pc:picChg chg="add mod ord">
          <ac:chgData name="Rodolfo Duarte Pinto" userId="3c1d2390-f3e2-48ed-a692-c2bca7123a2a" providerId="ADAL" clId="{401C4E8A-1D46-4E05-A2F4-EC2C7EA68E13}" dt="2026-05-26T11:10:46.827" v="471" actId="167"/>
          <ac:picMkLst>
            <pc:docMk/>
            <pc:sldMk cId="4242037906" sldId="273"/>
            <ac:picMk id="3" creationId="{EA0CE5D0-54CA-BCFE-DA05-77BF5C761E6C}"/>
          </ac:picMkLst>
        </pc:picChg>
      </pc:sldChg>
      <pc:sldMasterChg chg="modSldLayout">
        <pc:chgData name="Rodolfo Duarte Pinto" userId="3c1d2390-f3e2-48ed-a692-c2bca7123a2a" providerId="ADAL" clId="{401C4E8A-1D46-4E05-A2F4-EC2C7EA68E13}" dt="2026-05-26T10:51:54.925" v="461" actId="20577"/>
        <pc:sldMasterMkLst>
          <pc:docMk/>
          <pc:sldMasterMk cId="0" sldId="2147483648"/>
        </pc:sldMasterMkLst>
        <pc:sldLayoutChg chg="modSp mod">
          <pc:chgData name="Rodolfo Duarte Pinto" userId="3c1d2390-f3e2-48ed-a692-c2bca7123a2a" providerId="ADAL" clId="{401C4E8A-1D46-4E05-A2F4-EC2C7EA68E13}" dt="2026-05-26T10:51:54.925" v="461" actId="20577"/>
          <pc:sldLayoutMkLst>
            <pc:docMk/>
            <pc:sldMasterMk cId="0" sldId="2147483648"/>
            <pc:sldLayoutMk cId="1660424980" sldId="2147483650"/>
          </pc:sldLayoutMkLst>
          <pc:spChg chg="mod">
            <ac:chgData name="Rodolfo Duarte Pinto" userId="3c1d2390-f3e2-48ed-a692-c2bca7123a2a" providerId="ADAL" clId="{401C4E8A-1D46-4E05-A2F4-EC2C7EA68E13}" dt="2026-05-26T10:51:54.925" v="461" actId="20577"/>
            <ac:spMkLst>
              <pc:docMk/>
              <pc:sldMasterMk cId="0" sldId="2147483648"/>
              <pc:sldLayoutMk cId="1660424980" sldId="2147483650"/>
              <ac:spMk id="2" creationId="{588EBC21-DC29-FB9A-F976-D19C0FAEAF14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0116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-228600" y="15240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>
          <a:xfrm>
            <a:off x="685800" y="5867400"/>
            <a:ext cx="5486400" cy="4800600"/>
          </a:xfrm>
          <a:prstGeom prst="rect">
            <a:avLst/>
          </a:prstGeom>
        </p:spPr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538499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1" dirty="0"/>
              <a:t>Objetivo:</a:t>
            </a:r>
            <a:br>
              <a:rPr lang="pt-PT" dirty="0"/>
            </a:br>
            <a:r>
              <a:rPr lang="pt-PT" dirty="0"/>
              <a:t>Introduzir o conceito de padrão e despertar a curiosidade das crianças.</a:t>
            </a:r>
          </a:p>
          <a:p>
            <a:r>
              <a:rPr lang="pt-PT" b="1" dirty="0"/>
              <a:t>Fala sugerida:</a:t>
            </a:r>
            <a:br>
              <a:rPr lang="pt-PT" dirty="0"/>
            </a:br>
            <a:r>
              <a:rPr lang="pt-PT" dirty="0"/>
              <a:t>“Hoje vamos descobrir padrões. Um padrão acontece quando alguma coisa se repete. Pode ser uma cor, uma forma, um som, um objeto ou até um movimento.”</a:t>
            </a:r>
          </a:p>
          <a:p>
            <a:r>
              <a:rPr lang="pt-PT" b="1" dirty="0"/>
              <a:t>Perguntas para as crianças:</a:t>
            </a:r>
            <a:br>
              <a:rPr lang="pt-PT" dirty="0"/>
            </a:br>
            <a:r>
              <a:rPr lang="pt-PT" dirty="0"/>
              <a:t>“Já viram coisas que se repetem?”</a:t>
            </a:r>
            <a:br>
              <a:rPr lang="pt-PT" dirty="0"/>
            </a:br>
            <a:r>
              <a:rPr lang="pt-PT" dirty="0"/>
              <a:t>“Há padrões na vossa roupa?”</a:t>
            </a:r>
            <a:br>
              <a:rPr lang="pt-PT" dirty="0"/>
            </a:br>
            <a:r>
              <a:rPr lang="pt-PT" dirty="0"/>
              <a:t>“Há padrões no chão da sala?”</a:t>
            </a:r>
            <a:br>
              <a:rPr lang="pt-PT" dirty="0"/>
            </a:br>
            <a:r>
              <a:rPr lang="pt-PT" dirty="0"/>
              <a:t>“Conseguem fazer um padrão com palmas?”</a:t>
            </a:r>
          </a:p>
          <a:p>
            <a:r>
              <a:rPr lang="pt-PT" b="1" dirty="0"/>
              <a:t>Orientação:</a:t>
            </a:r>
            <a:br>
              <a:rPr lang="pt-PT" dirty="0"/>
            </a:br>
            <a:r>
              <a:rPr lang="pt-PT" dirty="0"/>
              <a:t>Começar por exemplos muito próximos das crianças: roupa, tapetes, azulejos, brinquedos, objetos da sala ou pequenas rotinas. Valorizar as respostas espontâneas antes de introduzir a palavra “padrão”. O importante é que as crianças compreendam que um padrão aparece quando algo se repete de forma organizada.</a:t>
            </a:r>
          </a:p>
          <a:p>
            <a:r>
              <a:rPr lang="pt-PT" b="1" dirty="0"/>
              <a:t>Ideia-chave:</a:t>
            </a:r>
            <a:br>
              <a:rPr lang="pt-PT" dirty="0"/>
            </a:br>
            <a:r>
              <a:rPr lang="pt-PT" dirty="0"/>
              <a:t>Um padrão é algo que se repete.</a:t>
            </a:r>
          </a:p>
          <a:p>
            <a:br>
              <a:rPr lang="pt-PT" dirty="0"/>
            </a:b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1" dirty="0"/>
              <a:t>Objetivo:</a:t>
            </a:r>
            <a:br>
              <a:rPr lang="pt-PT" dirty="0"/>
            </a:br>
            <a:r>
              <a:rPr lang="pt-PT" dirty="0"/>
              <a:t>Ajudar as crianças a identificar a sequência que se repete num padrão simples.</a:t>
            </a:r>
          </a:p>
          <a:p>
            <a:r>
              <a:rPr lang="pt-PT" b="1" dirty="0"/>
              <a:t>Fala sugerida:</a:t>
            </a:r>
            <a:br>
              <a:rPr lang="pt-PT" dirty="0"/>
            </a:br>
            <a:r>
              <a:rPr lang="pt-PT" dirty="0"/>
              <a:t>“Vamos olhar com atenção para estes círculos. As cores aparecem sempre pela mesma ordem. Se descobrirmos essa ordem, conseguimos adivinhar o que vem a seguir.”</a:t>
            </a:r>
          </a:p>
          <a:p>
            <a:r>
              <a:rPr lang="pt-PT" b="1" dirty="0"/>
              <a:t>Perguntas para as crianças:</a:t>
            </a:r>
            <a:br>
              <a:rPr lang="pt-PT" dirty="0"/>
            </a:br>
            <a:r>
              <a:rPr lang="pt-PT" dirty="0"/>
              <a:t>“Que cores conseguem ver?”</a:t>
            </a:r>
            <a:br>
              <a:rPr lang="pt-PT" dirty="0"/>
            </a:br>
            <a:r>
              <a:rPr lang="pt-PT" dirty="0"/>
              <a:t>“Qual é a primeira cor?”</a:t>
            </a:r>
            <a:br>
              <a:rPr lang="pt-PT" dirty="0"/>
            </a:br>
            <a:r>
              <a:rPr lang="pt-PT" dirty="0"/>
              <a:t>“E depois, que cor aparece?”</a:t>
            </a:r>
            <a:br>
              <a:rPr lang="pt-PT" dirty="0"/>
            </a:br>
            <a:r>
              <a:rPr lang="pt-PT" dirty="0"/>
              <a:t>“Que cor acham que vem a seguir?”</a:t>
            </a:r>
            <a:br>
              <a:rPr lang="pt-PT" dirty="0"/>
            </a:br>
            <a:r>
              <a:rPr lang="pt-PT" dirty="0"/>
              <a:t>“Como descobriram?”</a:t>
            </a:r>
          </a:p>
          <a:p>
            <a:r>
              <a:rPr lang="pt-PT" b="1" dirty="0"/>
              <a:t>Orientação:</a:t>
            </a:r>
            <a:br>
              <a:rPr lang="pt-PT" dirty="0"/>
            </a:br>
            <a:r>
              <a:rPr lang="pt-PT" dirty="0"/>
              <a:t>Apontar lentamente para cada elemento da sequência e pedir às crianças que digam as cores em voz alta. Reforçar que não se trata de adivinhar ao acaso, mas de observar a repetição. Pode repetir a sequência com o grupo duas ou três vezes antes de perguntar o que vem a seguir.</a:t>
            </a:r>
          </a:p>
          <a:p>
            <a:r>
              <a:rPr lang="pt-PT" b="1" dirty="0"/>
              <a:t>Ideia-chave:</a:t>
            </a:r>
            <a:br>
              <a:rPr lang="pt-PT" dirty="0"/>
            </a:br>
            <a:r>
              <a:rPr lang="pt-PT" dirty="0"/>
              <a:t>Quando descobrimos a sequência, conseguimos prever o próximo elemento.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1" dirty="0"/>
              <a:t>Objetivo:</a:t>
            </a:r>
            <a:br>
              <a:rPr lang="pt-PT" dirty="0"/>
            </a:br>
            <a:r>
              <a:rPr lang="pt-PT" dirty="0"/>
              <a:t>Reconhecer padrões no quotidiano, usando o exemplo dos azulejos ou do pavimento.</a:t>
            </a:r>
          </a:p>
          <a:p>
            <a:r>
              <a:rPr lang="pt-PT" b="1" dirty="0"/>
              <a:t>Fala sugerida:</a:t>
            </a:r>
            <a:br>
              <a:rPr lang="pt-PT" dirty="0"/>
            </a:br>
            <a:r>
              <a:rPr lang="pt-PT" dirty="0"/>
              <a:t>“Os padrões não estão só nos jogos. Também aparecem no chão, nos azulejos e nos desenhos que vemos à nossa volta.”</a:t>
            </a:r>
          </a:p>
          <a:p>
            <a:r>
              <a:rPr lang="pt-PT" b="1" dirty="0"/>
              <a:t>Perguntas para as crianças:</a:t>
            </a:r>
            <a:br>
              <a:rPr lang="pt-PT" dirty="0"/>
            </a:br>
            <a:r>
              <a:rPr lang="pt-PT" dirty="0"/>
              <a:t>“O que se repete neste chão?”</a:t>
            </a:r>
            <a:br>
              <a:rPr lang="pt-PT" dirty="0"/>
            </a:br>
            <a:r>
              <a:rPr lang="pt-PT" dirty="0"/>
              <a:t>“Veem alguma forma igual?”</a:t>
            </a:r>
            <a:br>
              <a:rPr lang="pt-PT" dirty="0"/>
            </a:br>
            <a:r>
              <a:rPr lang="pt-PT" dirty="0"/>
              <a:t>“As cores aparecem sempre da mesma maneira?”</a:t>
            </a:r>
            <a:br>
              <a:rPr lang="pt-PT" dirty="0"/>
            </a:br>
            <a:r>
              <a:rPr lang="pt-PT" dirty="0"/>
              <a:t>“Conseguem encontrar outro padrão na sala?”</a:t>
            </a:r>
          </a:p>
          <a:p>
            <a:r>
              <a:rPr lang="pt-PT" b="1" dirty="0"/>
              <a:t>Orientação:</a:t>
            </a:r>
            <a:br>
              <a:rPr lang="pt-PT" dirty="0"/>
            </a:br>
            <a:r>
              <a:rPr lang="pt-PT" dirty="0"/>
              <a:t>Levar as crianças a observar formas, cores e posições. Pode pedir-lhes que sigam visualmente a repetição com o dedo, sem tocar no ecrã se não for adequado. Depois, convidar o grupo a procurar padrões reais no espaço da sala, como tapetes, roupas, brinquedos, janelas ou materiais organizados.</a:t>
            </a:r>
          </a:p>
          <a:p>
            <a:r>
              <a:rPr lang="pt-PT" b="1" dirty="0"/>
              <a:t>Ideia-chave:</a:t>
            </a:r>
            <a:br>
              <a:rPr lang="pt-PT" dirty="0"/>
            </a:br>
            <a:r>
              <a:rPr lang="pt-PT" dirty="0"/>
              <a:t>Os padrões ajudam-nos a organizar formas e cores.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1" dirty="0"/>
              <a:t>Objetivo:</a:t>
            </a:r>
            <a:br>
              <a:rPr lang="pt-PT" dirty="0"/>
            </a:br>
            <a:r>
              <a:rPr lang="pt-PT" dirty="0"/>
              <a:t>Identificar padrões em peças de roupa e aproximar o conceito da experiência diária das crianças.</a:t>
            </a:r>
          </a:p>
          <a:p>
            <a:r>
              <a:rPr lang="pt-PT" b="1" dirty="0"/>
              <a:t>Fala sugerida:</a:t>
            </a:r>
            <a:br>
              <a:rPr lang="pt-PT" dirty="0"/>
            </a:br>
            <a:r>
              <a:rPr lang="pt-PT" dirty="0"/>
              <a:t>“Também podemos encontrar padrões na roupa. Há camisolas com riscas, vestidos com bolas, calções com quadrados e muitas outras combinações.”</a:t>
            </a:r>
          </a:p>
          <a:p>
            <a:r>
              <a:rPr lang="pt-PT" b="1" dirty="0"/>
              <a:t>Perguntas para as crianças:</a:t>
            </a:r>
            <a:br>
              <a:rPr lang="pt-PT" dirty="0"/>
            </a:br>
            <a:r>
              <a:rPr lang="pt-PT" dirty="0"/>
              <a:t>“Quem tem roupa com riscas?”</a:t>
            </a:r>
            <a:br>
              <a:rPr lang="pt-PT" dirty="0"/>
            </a:br>
            <a:r>
              <a:rPr lang="pt-PT" dirty="0"/>
              <a:t>“Quem tem roupa com bolas?”</a:t>
            </a:r>
            <a:br>
              <a:rPr lang="pt-PT" dirty="0"/>
            </a:br>
            <a:r>
              <a:rPr lang="pt-PT" dirty="0"/>
              <a:t>“Que padrão conseguem ver nesta imagem?”</a:t>
            </a:r>
            <a:br>
              <a:rPr lang="pt-PT" dirty="0"/>
            </a:br>
            <a:r>
              <a:rPr lang="pt-PT" dirty="0"/>
              <a:t>“As riscas repetem-se?”</a:t>
            </a:r>
            <a:br>
              <a:rPr lang="pt-PT" dirty="0"/>
            </a:br>
            <a:r>
              <a:rPr lang="pt-PT" dirty="0"/>
              <a:t>“As cores repetem-se?”</a:t>
            </a:r>
          </a:p>
          <a:p>
            <a:r>
              <a:rPr lang="pt-PT" b="1" dirty="0"/>
              <a:t>Orientação:</a:t>
            </a:r>
            <a:br>
              <a:rPr lang="pt-PT" dirty="0"/>
            </a:br>
            <a:r>
              <a:rPr lang="pt-PT" dirty="0"/>
              <a:t>Relacionar a imagem com a roupa real das crianças, mantendo a observação de forma positiva e inclusiva. Reforçar que um padrão pode ser feito com riscas, bolas, quadrados, cores, formas ou desenhos. Evitar comentários sobre gostos pessoais ou aparência; o foco deve estar apenas na observação dos padrões.</a:t>
            </a:r>
          </a:p>
          <a:p>
            <a:r>
              <a:rPr lang="pt-PT" b="1" dirty="0"/>
              <a:t>Ideia-chave:</a:t>
            </a:r>
            <a:br>
              <a:rPr lang="pt-PT" dirty="0"/>
            </a:br>
            <a:r>
              <a:rPr lang="pt-PT" dirty="0"/>
              <a:t>Podemos encontrar padrões naquilo que usamos todos os dias.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E5CED-66FC-4036-FEF6-5BCA9DDC3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718D10-385E-5FD8-4981-3738998CF4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C66333-34A2-79FC-CEC6-AD70DEA4D4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1" dirty="0"/>
              <a:t>Objetivo:</a:t>
            </a:r>
            <a:br>
              <a:rPr lang="pt-PT" dirty="0"/>
            </a:br>
            <a:r>
              <a:rPr lang="pt-PT" dirty="0"/>
              <a:t>Levar as crianças a observar uma sequência de blocos coloridos e a identificar o padrão que se repete.</a:t>
            </a:r>
          </a:p>
          <a:p>
            <a:r>
              <a:rPr lang="pt-PT" b="1" dirty="0"/>
              <a:t>Fala sugerida:</a:t>
            </a:r>
            <a:br>
              <a:rPr lang="pt-PT" dirty="0"/>
            </a:br>
            <a:r>
              <a:rPr lang="pt-PT" dirty="0"/>
              <a:t>“Vamos olhar com muita atenção para estes blocos. Eles estão colocados por uma certa ordem. Será que conseguimos descobrir qual é o padrão?”</a:t>
            </a:r>
          </a:p>
          <a:p>
            <a:r>
              <a:rPr lang="pt-PT" b="1" dirty="0"/>
              <a:t>Perguntas para as crianças:</a:t>
            </a:r>
            <a:br>
              <a:rPr lang="pt-PT" dirty="0"/>
            </a:br>
            <a:r>
              <a:rPr lang="pt-PT" dirty="0"/>
              <a:t>“Que cores conseguem ver?”</a:t>
            </a:r>
            <a:br>
              <a:rPr lang="pt-PT" dirty="0"/>
            </a:br>
            <a:r>
              <a:rPr lang="pt-PT" dirty="0"/>
              <a:t>“Qual é a primeira cor?”</a:t>
            </a:r>
            <a:br>
              <a:rPr lang="pt-PT" dirty="0"/>
            </a:br>
            <a:r>
              <a:rPr lang="pt-PT" dirty="0"/>
              <a:t>“E depois, que cor aparece?”</a:t>
            </a:r>
            <a:br>
              <a:rPr lang="pt-PT" dirty="0"/>
            </a:br>
            <a:r>
              <a:rPr lang="pt-PT" dirty="0"/>
              <a:t>“Depois do azul, o que volta a aparecer?”</a:t>
            </a:r>
            <a:br>
              <a:rPr lang="pt-PT" dirty="0"/>
            </a:br>
            <a:r>
              <a:rPr lang="pt-PT" dirty="0"/>
              <a:t>“Conseguem dizer a sequência toda comigo?”</a:t>
            </a:r>
            <a:br>
              <a:rPr lang="pt-PT" dirty="0"/>
            </a:br>
            <a:r>
              <a:rPr lang="pt-PT" dirty="0"/>
              <a:t>“Qual é o padrão que se está a repetir?”</a:t>
            </a:r>
          </a:p>
          <a:p>
            <a:r>
              <a:rPr lang="pt-PT" b="1" dirty="0"/>
              <a:t>Orientação:</a:t>
            </a:r>
            <a:br>
              <a:rPr lang="pt-PT" dirty="0"/>
            </a:br>
            <a:r>
              <a:rPr lang="pt-PT" dirty="0"/>
              <a:t>Apontar para os blocos, um de cada vez, e pedir às crianças que digam as cores em voz alta: vermelho, verde, azul; vermelho, verde, azul; vermelho. Reforçar que o padrão é formado pelo grupo de cores que se repete: vermelho, verde, azul. O foco não é ainda construir livremente, mas sim ler, identificar e verbalizar a sequência.</a:t>
            </a:r>
          </a:p>
          <a:p>
            <a:r>
              <a:rPr lang="pt-PT" b="1" dirty="0"/>
              <a:t>Ideia-chave:</a:t>
            </a:r>
            <a:br>
              <a:rPr lang="pt-PT" dirty="0"/>
            </a:br>
            <a:r>
              <a:rPr lang="pt-PT" dirty="0"/>
              <a:t>Para descobrir um padrão, observamos a ordem dos elementos e vemos o que se repete.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5ED979-A377-87E9-4BCE-9E804E5A91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8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7A310-4C4E-F1DC-5A2A-891F52D3A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0C745A-D81C-5456-6BD2-D971C7538A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E4BD72-C138-A053-9B3D-754B79C961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1" dirty="0"/>
              <a:t>Objetivo:</a:t>
            </a:r>
            <a:br>
              <a:rPr lang="pt-PT" dirty="0"/>
            </a:br>
            <a:r>
              <a:rPr lang="pt-PT" dirty="0"/>
              <a:t>Levar as crianças a observar um padrão com três cores e a identificar o elemento em falta na sequência.</a:t>
            </a:r>
          </a:p>
          <a:p>
            <a:r>
              <a:rPr lang="pt-PT" b="1" dirty="0"/>
              <a:t>Fala sugerida:</a:t>
            </a:r>
            <a:br>
              <a:rPr lang="pt-PT" dirty="0"/>
            </a:br>
            <a:r>
              <a:rPr lang="pt-PT" dirty="0"/>
              <a:t>“Vamos olhar com muita atenção para estes balões. As cores estão sempre pela mesma ordem. Um dos balões ficou sem cor… será que conseguimos descobrir qual falta?”</a:t>
            </a:r>
          </a:p>
          <a:p>
            <a:r>
              <a:rPr lang="pt-PT" b="1" dirty="0"/>
              <a:t>Perguntas para as crianças:</a:t>
            </a:r>
            <a:br>
              <a:rPr lang="pt-PT" dirty="0"/>
            </a:br>
            <a:r>
              <a:rPr lang="pt-PT" dirty="0"/>
              <a:t>“Que cores conseguem ver?”</a:t>
            </a:r>
            <a:br>
              <a:rPr lang="pt-PT" dirty="0"/>
            </a:br>
            <a:r>
              <a:rPr lang="pt-PT" dirty="0"/>
              <a:t>“Qual é a ordem das cores?”</a:t>
            </a:r>
            <a:br>
              <a:rPr lang="pt-PT" dirty="0"/>
            </a:br>
            <a:r>
              <a:rPr lang="pt-PT" dirty="0"/>
              <a:t>“Depois do vermelho, vem qual?”</a:t>
            </a:r>
            <a:br>
              <a:rPr lang="pt-PT" dirty="0"/>
            </a:br>
            <a:r>
              <a:rPr lang="pt-PT" dirty="0"/>
              <a:t>“Depois do amarelo, vem qual?”</a:t>
            </a:r>
            <a:br>
              <a:rPr lang="pt-PT" dirty="0"/>
            </a:br>
            <a:r>
              <a:rPr lang="pt-PT" dirty="0"/>
              <a:t>“Que cor acham que falta no último balão?”</a:t>
            </a:r>
            <a:br>
              <a:rPr lang="pt-PT" dirty="0"/>
            </a:br>
            <a:r>
              <a:rPr lang="pt-PT" dirty="0"/>
              <a:t>“Como descobriram?”</a:t>
            </a:r>
          </a:p>
          <a:p>
            <a:r>
              <a:rPr lang="pt-PT" b="1" dirty="0"/>
              <a:t>Orientação:</a:t>
            </a:r>
            <a:br>
              <a:rPr lang="pt-PT" dirty="0"/>
            </a:br>
            <a:r>
              <a:rPr lang="pt-PT" dirty="0"/>
              <a:t>Explorar o padrão oralmente com o grupo, apontando para cada balão e repetindo a sequência em voz alta: vermelho, amarelo, verde; vermelho, amarelo, verde. Depois, parar no último balão sem cor e dar tempo para as crianças pensarem e responderem. O objetivo é que percebam que a sequência se repete sempre da mesma forma e que, por isso, conseguem prever a cor em falta.</a:t>
            </a:r>
          </a:p>
          <a:p>
            <a:r>
              <a:rPr lang="pt-PT" b="1" dirty="0"/>
              <a:t>Ideia-chave:</a:t>
            </a:r>
            <a:br>
              <a:rPr lang="pt-PT" dirty="0"/>
            </a:br>
            <a:r>
              <a:rPr lang="pt-PT" dirty="0"/>
              <a:t>Quando descobrimos a ordem de um padrão, conseguimos saber o que vem a seguir.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1E0DA0-40E8-98CD-1DC4-694866EC0A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538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9E513-696B-3552-5D41-A9FAE07AD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BFF42E-E075-A08C-B0CC-0912873F76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96E065-FCE4-9BD7-0E9B-B1FE141034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1" dirty="0"/>
              <a:t>Objetivo:</a:t>
            </a:r>
            <a:br>
              <a:rPr lang="pt-PT" dirty="0"/>
            </a:br>
            <a:r>
              <a:rPr lang="pt-PT" dirty="0"/>
              <a:t>Consolidar a ideia de que, quando uma sequência se repete sempre pela mesma ordem, conseguimos reconhecer o padrão e prever o que vem a seguir.</a:t>
            </a:r>
          </a:p>
          <a:p>
            <a:r>
              <a:rPr lang="pt-PT" b="1" dirty="0"/>
              <a:t>Fala sugerida:</a:t>
            </a:r>
            <a:br>
              <a:rPr lang="pt-PT" dirty="0"/>
            </a:br>
            <a:r>
              <a:rPr lang="pt-PT" dirty="0"/>
              <a:t>“Hoje descobrimos que um padrão é uma sequência que se repete. Quando olhamos com atenção para as cores, formas ou objetos, conseguimos perceber a ordem e descobrir o que vem a seguir.”</a:t>
            </a:r>
          </a:p>
          <a:p>
            <a:r>
              <a:rPr lang="pt-PT" b="1" dirty="0"/>
              <a:t>Perguntas para as crianças:</a:t>
            </a:r>
            <a:br>
              <a:rPr lang="pt-PT" dirty="0"/>
            </a:br>
            <a:r>
              <a:rPr lang="pt-PT" dirty="0"/>
              <a:t>“O que é um padrão?”</a:t>
            </a:r>
            <a:br>
              <a:rPr lang="pt-PT" dirty="0"/>
            </a:br>
            <a:r>
              <a:rPr lang="pt-PT" dirty="0"/>
              <a:t>“O que se repete neste padrão?”</a:t>
            </a:r>
            <a:br>
              <a:rPr lang="pt-PT" dirty="0"/>
            </a:br>
            <a:r>
              <a:rPr lang="pt-PT" dirty="0"/>
              <a:t>“Conseguem dizer a sequência em voz alta?”</a:t>
            </a:r>
            <a:br>
              <a:rPr lang="pt-PT" dirty="0"/>
            </a:br>
            <a:r>
              <a:rPr lang="pt-PT" dirty="0"/>
              <a:t>“O que vem a seguir?”</a:t>
            </a:r>
            <a:br>
              <a:rPr lang="pt-PT" dirty="0"/>
            </a:br>
            <a:r>
              <a:rPr lang="pt-PT" dirty="0"/>
              <a:t>“O que acontece se trocarmos uma cor ou uma forma?”</a:t>
            </a:r>
            <a:br>
              <a:rPr lang="pt-PT" dirty="0"/>
            </a:br>
            <a:r>
              <a:rPr lang="pt-PT" dirty="0"/>
              <a:t>“Conseguem encontrar um padrão na sala?”</a:t>
            </a:r>
          </a:p>
          <a:p>
            <a:r>
              <a:rPr lang="pt-PT" b="1" dirty="0"/>
              <a:t>Orientação:</a:t>
            </a:r>
            <a:br>
              <a:rPr lang="pt-PT" dirty="0"/>
            </a:br>
            <a:r>
              <a:rPr lang="pt-PT" dirty="0"/>
              <a:t>Reforçar a observação e a verbalização da sequência. Pode pedir às crianças que digam um padrão em voz alta, por exemplo: “vermelho, azul, vermelho, azul…” ou “vermelho, amarelo, verde; vermelho, amarelo, verde…”. Depois, pedir que procurem padrões no espaço da sala, na roupa, nos brinquedos ou em movimentos corporais simples.</a:t>
            </a:r>
          </a:p>
          <a:p>
            <a:r>
              <a:rPr lang="pt-PT" b="1" dirty="0"/>
              <a:t>Ideia-chave:</a:t>
            </a:r>
            <a:br>
              <a:rPr lang="pt-PT" dirty="0"/>
            </a:br>
            <a:r>
              <a:rPr lang="pt-PT" dirty="0"/>
              <a:t>Um padrão é uma sequência que se repete e ajuda-nos a descobrir o que vem a seguir.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901E1D-0A65-F201-72DC-A7C603169A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437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88EBC21-DC29-FB9A-F976-D19C0FAEAF14}"/>
              </a:ext>
            </a:extLst>
          </p:cNvPr>
          <p:cNvSpPr/>
          <p:nvPr userDrawn="1"/>
        </p:nvSpPr>
        <p:spPr>
          <a:xfrm>
            <a:off x="1503681" y="6329680"/>
            <a:ext cx="10688319" cy="528321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PT" dirty="0">
                <a:solidFill>
                  <a:srgbClr val="C5E0B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Ciências da Computação | 5. Padrões e Repetições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0699904-77FD-411C-85D4-FB62845AF0EA}"/>
              </a:ext>
            </a:extLst>
          </p:cNvPr>
          <p:cNvSpPr/>
          <p:nvPr userDrawn="1"/>
        </p:nvSpPr>
        <p:spPr>
          <a:xfrm>
            <a:off x="0" y="6329680"/>
            <a:ext cx="3027680" cy="5283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>
                <a:solidFill>
                  <a:srgbClr val="3B3838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Educação Pré-Escolar</a:t>
            </a:r>
          </a:p>
        </p:txBody>
      </p:sp>
    </p:spTree>
    <p:extLst>
      <p:ext uri="{BB962C8B-B14F-4D97-AF65-F5344CB8AC3E}">
        <p14:creationId xmlns:p14="http://schemas.microsoft.com/office/powerpoint/2010/main" val="1660424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m texto&#10;&#10;Descrição gerada automaticamente">
            <a:extLst>
              <a:ext uri="{FF2B5EF4-FFF2-40B4-BE49-F238E27FC236}">
                <a16:creationId xmlns:a16="http://schemas.microsoft.com/office/drawing/2014/main" id="{44D97AFE-E1F8-30E1-C03F-93940215D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912" y="2921176"/>
            <a:ext cx="5276088" cy="1015645"/>
          </a:xfrm>
          <a:prstGeom prst="rect">
            <a:avLst/>
          </a:prstGeom>
        </p:spPr>
      </p:pic>
      <p:pic>
        <p:nvPicPr>
          <p:cNvPr id="3" name="Imagem 2" descr="Uma imagem com Gráficos, clipart, design gráfico&#10;&#10;Descrição gerada automaticamente">
            <a:extLst>
              <a:ext uri="{FF2B5EF4-FFF2-40B4-BE49-F238E27FC236}">
                <a16:creationId xmlns:a16="http://schemas.microsoft.com/office/drawing/2014/main" id="{C232C207-6F56-F459-EB44-9AAACB5FA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9561" y="2759571"/>
            <a:ext cx="3628920" cy="132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62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0" descr="/mnt/data/a_warm_hand_drawn_watercolor_crayon_illustration_batch_7.png">
            <a:extLst>
              <a:ext uri="{FF2B5EF4-FFF2-40B4-BE49-F238E27FC236}">
                <a16:creationId xmlns:a16="http://schemas.microsoft.com/office/drawing/2014/main" id="{27AB0FCE-7EC1-14CE-5F82-3A46B337A9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1F30EF5A-A7E2-0B1A-3BB0-FBBC5979EA00}"/>
              </a:ext>
            </a:extLst>
          </p:cNvPr>
          <p:cNvSpPr/>
          <p:nvPr/>
        </p:nvSpPr>
        <p:spPr>
          <a:xfrm>
            <a:off x="265283" y="395723"/>
            <a:ext cx="2739853" cy="276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91440" tIns="45720" rIns="91440" bIns="45720" anchor="t">
            <a:spAutoFit/>
          </a:bodyPr>
          <a:lstStyle/>
          <a:p>
            <a:r>
              <a:rPr lang="pt-PT" sz="1200" b="1" dirty="0">
                <a:latin typeface="Helvetica"/>
                <a:cs typeface="Helvetica"/>
              </a:rPr>
              <a:t>Atividade 5 - Padrões e Repetições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5169B2C7-6995-B675-0964-BAC1274AF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" y="0"/>
            <a:ext cx="12185522" cy="632377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BEE876B-C3CE-53EE-8E61-8AC2BDC04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138" y="1584518"/>
            <a:ext cx="606021" cy="621692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0C14AA51-0724-BB58-817B-C19802725AE4}"/>
              </a:ext>
            </a:extLst>
          </p:cNvPr>
          <p:cNvSpPr/>
          <p:nvPr/>
        </p:nvSpPr>
        <p:spPr>
          <a:xfrm>
            <a:off x="265283" y="395723"/>
            <a:ext cx="2691763" cy="276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pt-PT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Atividade 5 - O que vem a seguir?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0" descr="/mnt/data/a_warm_hand_drawn_illustrated_scene_like_a_childr_batch_3.png">
            <a:extLst>
              <a:ext uri="{FF2B5EF4-FFF2-40B4-BE49-F238E27FC236}">
                <a16:creationId xmlns:a16="http://schemas.microsoft.com/office/drawing/2014/main" id="{EB578963-2161-6037-7173-35210A1A6D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323776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AF0FBC4D-7C77-A90B-B112-4F0701DAC7D0}"/>
              </a:ext>
            </a:extLst>
          </p:cNvPr>
          <p:cNvSpPr/>
          <p:nvPr/>
        </p:nvSpPr>
        <p:spPr>
          <a:xfrm>
            <a:off x="265283" y="395723"/>
            <a:ext cx="2417650" cy="276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pt-PT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Atividade 5 - Padrões no chão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whimsical_children_s_illustration_in_a_soft_waterc_batch_4.png">
            <a:extLst>
              <a:ext uri="{FF2B5EF4-FFF2-40B4-BE49-F238E27FC236}">
                <a16:creationId xmlns:a16="http://schemas.microsoft.com/office/drawing/2014/main" id="{8EF11456-35EA-E2D6-095D-AFC3B8871D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323776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19318238-98A6-C156-2F67-CC0302BE5DB2}"/>
              </a:ext>
            </a:extLst>
          </p:cNvPr>
          <p:cNvSpPr/>
          <p:nvPr/>
        </p:nvSpPr>
        <p:spPr>
          <a:xfrm>
            <a:off x="265283" y="395723"/>
            <a:ext cx="2476960" cy="276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pt-PT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Atividade 5 - Padrões na roupa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5058B0-1EDA-04E0-B5FB-57D527762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4295246-E588-3868-AF51-070E72A7B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319963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DE83602B-BF53-27FC-CCD6-60B90BEE123A}"/>
              </a:ext>
            </a:extLst>
          </p:cNvPr>
          <p:cNvSpPr/>
          <p:nvPr/>
        </p:nvSpPr>
        <p:spPr>
          <a:xfrm>
            <a:off x="265283" y="395723"/>
            <a:ext cx="3411511" cy="276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pt-PT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Atividade 5 - Descobrir o padrão nos blocos</a:t>
            </a:r>
          </a:p>
        </p:txBody>
      </p:sp>
      <p:cxnSp>
        <p:nvCxnSpPr>
          <p:cNvPr id="4" name="Conexão reta 3">
            <a:extLst>
              <a:ext uri="{FF2B5EF4-FFF2-40B4-BE49-F238E27FC236}">
                <a16:creationId xmlns:a16="http://schemas.microsoft.com/office/drawing/2014/main" id="{0B906BB5-7D48-8F94-7D16-9777392327DB}"/>
              </a:ext>
            </a:extLst>
          </p:cNvPr>
          <p:cNvCxnSpPr>
            <a:cxnSpLocks/>
          </p:cNvCxnSpPr>
          <p:nvPr/>
        </p:nvCxnSpPr>
        <p:spPr>
          <a:xfrm>
            <a:off x="0" y="6323776"/>
            <a:ext cx="122377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768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9ABC11-7619-E4EE-9A92-6532E8BF2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0" descr="/mnt/data/a_soft_watercolor_crayon_colored_pencil_style_chil_batch_2.png">
            <a:extLst>
              <a:ext uri="{FF2B5EF4-FFF2-40B4-BE49-F238E27FC236}">
                <a16:creationId xmlns:a16="http://schemas.microsoft.com/office/drawing/2014/main" id="{BBDB18F3-1CF1-D23C-2BB8-A5D6B2AD9F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323776"/>
          </a:xfrm>
          <a:prstGeom prst="rect">
            <a:avLst/>
          </a:prstGeom>
        </p:spPr>
      </p:pic>
      <p:cxnSp>
        <p:nvCxnSpPr>
          <p:cNvPr id="4" name="Conexão reta 3">
            <a:extLst>
              <a:ext uri="{FF2B5EF4-FFF2-40B4-BE49-F238E27FC236}">
                <a16:creationId xmlns:a16="http://schemas.microsoft.com/office/drawing/2014/main" id="{F37813A8-CE53-D20C-C39E-950B0F78B93D}"/>
              </a:ext>
            </a:extLst>
          </p:cNvPr>
          <p:cNvCxnSpPr>
            <a:cxnSpLocks/>
          </p:cNvCxnSpPr>
          <p:nvPr/>
        </p:nvCxnSpPr>
        <p:spPr>
          <a:xfrm>
            <a:off x="0" y="6323776"/>
            <a:ext cx="122377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B7411248-31C2-FD26-5797-D40AB3133D00}"/>
              </a:ext>
            </a:extLst>
          </p:cNvPr>
          <p:cNvSpPr/>
          <p:nvPr/>
        </p:nvSpPr>
        <p:spPr>
          <a:xfrm>
            <a:off x="265283" y="395723"/>
            <a:ext cx="2828018" cy="276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pt-PT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Atividade 5 - Continuar a sequência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9330AB4-32D9-8903-2D77-94539EC5A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6160" y="1216765"/>
            <a:ext cx="1523999" cy="179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37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395814-5780-27C4-ECB3-B96AD3A1D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/mnt/data/a_warm_hand_drawn_children_s_illustration_paintin_batch_5.png">
            <a:extLst>
              <a:ext uri="{FF2B5EF4-FFF2-40B4-BE49-F238E27FC236}">
                <a16:creationId xmlns:a16="http://schemas.microsoft.com/office/drawing/2014/main" id="{EA0CE5D0-54CA-BCFE-DA05-77BF5C761E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323776"/>
          </a:xfrm>
          <a:prstGeom prst="rect">
            <a:avLst/>
          </a:prstGeom>
        </p:spPr>
      </p:pic>
      <p:cxnSp>
        <p:nvCxnSpPr>
          <p:cNvPr id="4" name="Conexão reta 3">
            <a:extLst>
              <a:ext uri="{FF2B5EF4-FFF2-40B4-BE49-F238E27FC236}">
                <a16:creationId xmlns:a16="http://schemas.microsoft.com/office/drawing/2014/main" id="{F3CAC994-626C-FDB0-B699-3A73BE3FBB10}"/>
              </a:ext>
            </a:extLst>
          </p:cNvPr>
          <p:cNvCxnSpPr>
            <a:cxnSpLocks/>
          </p:cNvCxnSpPr>
          <p:nvPr/>
        </p:nvCxnSpPr>
        <p:spPr>
          <a:xfrm>
            <a:off x="0" y="6323776"/>
            <a:ext cx="122377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EF4206A6-A234-283F-D2D0-923EDC4718DC}"/>
              </a:ext>
            </a:extLst>
          </p:cNvPr>
          <p:cNvSpPr/>
          <p:nvPr/>
        </p:nvSpPr>
        <p:spPr>
          <a:xfrm>
            <a:off x="265283" y="395723"/>
            <a:ext cx="3735318" cy="276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pt-PT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Atividade 5 - O que aprendemos sobre padrões?</a:t>
            </a:r>
          </a:p>
        </p:txBody>
      </p:sp>
    </p:spTree>
    <p:extLst>
      <p:ext uri="{BB962C8B-B14F-4D97-AF65-F5344CB8AC3E}">
        <p14:creationId xmlns:p14="http://schemas.microsoft.com/office/powerpoint/2010/main" val="4242037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F9940686-9806-A26A-FD17-A48C5018436F}"/>
              </a:ext>
            </a:extLst>
          </p:cNvPr>
          <p:cNvGrpSpPr/>
          <p:nvPr/>
        </p:nvGrpSpPr>
        <p:grpSpPr>
          <a:xfrm>
            <a:off x="2448529" y="2352527"/>
            <a:ext cx="7294941" cy="2152946"/>
            <a:chOff x="2448529" y="2376012"/>
            <a:chExt cx="7294941" cy="2152946"/>
          </a:xfrm>
        </p:grpSpPr>
        <p:grpSp>
          <p:nvGrpSpPr>
            <p:cNvPr id="3" name="Agrupar 2">
              <a:extLst>
                <a:ext uri="{FF2B5EF4-FFF2-40B4-BE49-F238E27FC236}">
                  <a16:creationId xmlns:a16="http://schemas.microsoft.com/office/drawing/2014/main" id="{E5941B7B-C7D3-B036-F20D-50BB46082516}"/>
                </a:ext>
              </a:extLst>
            </p:cNvPr>
            <p:cNvGrpSpPr/>
            <p:nvPr/>
          </p:nvGrpSpPr>
          <p:grpSpPr>
            <a:xfrm>
              <a:off x="2448529" y="2376012"/>
              <a:ext cx="7294941" cy="1180002"/>
              <a:chOff x="2491039" y="4757542"/>
              <a:chExt cx="7294941" cy="1180002"/>
            </a:xfrm>
          </p:grpSpPr>
          <p:pic>
            <p:nvPicPr>
              <p:cNvPr id="5" name="Picture 2" descr="cc logo">
                <a:extLst>
                  <a:ext uri="{FF2B5EF4-FFF2-40B4-BE49-F238E27FC236}">
                    <a16:creationId xmlns:a16="http://schemas.microsoft.com/office/drawing/2014/main" id="{A16D6373-4F17-DA85-49AD-25E958B10B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91039" y="4757542"/>
                <a:ext cx="1167302" cy="11673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3">
                <a:extLst>
                  <a:ext uri="{FF2B5EF4-FFF2-40B4-BE49-F238E27FC236}">
                    <a16:creationId xmlns:a16="http://schemas.microsoft.com/office/drawing/2014/main" id="{AA477D1A-9ED3-9AB3-E2C9-3952E2C431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3039" y="4757542"/>
                <a:ext cx="1167302" cy="11673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4">
                <a:extLst>
                  <a:ext uri="{FF2B5EF4-FFF2-40B4-BE49-F238E27FC236}">
                    <a16:creationId xmlns:a16="http://schemas.microsoft.com/office/drawing/2014/main" id="{8E38ADCC-6195-87A4-9506-B4F7F92ADB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5039" y="4760828"/>
                <a:ext cx="1176716" cy="11767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5">
                <a:extLst>
                  <a:ext uri="{FF2B5EF4-FFF2-40B4-BE49-F238E27FC236}">
                    <a16:creationId xmlns:a16="http://schemas.microsoft.com/office/drawing/2014/main" id="{FE972040-6AE1-BBA3-CF61-4B16FE7F86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09264" y="4760828"/>
                <a:ext cx="1176716" cy="11767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116C02D4-311D-F8DF-3B34-784263A0DE01}"/>
                </a:ext>
              </a:extLst>
            </p:cNvPr>
            <p:cNvSpPr/>
            <p:nvPr/>
          </p:nvSpPr>
          <p:spPr>
            <a:xfrm>
              <a:off x="3048000" y="3656924"/>
              <a:ext cx="6096000" cy="87203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</a:pPr>
              <a:r>
                <a:rPr lang="pt-PT" dirty="0">
                  <a:latin typeface="Helvetica" panose="020B0604020202020204" pitchFamily="34" charset="0"/>
                  <a:ea typeface="Calibri" panose="020F0502020204030204" pitchFamily="34" charset="0"/>
                  <a:cs typeface="Helvetica" panose="020B0604020202020204" pitchFamily="34" charset="0"/>
                </a:rPr>
                <a:t> </a:t>
              </a:r>
              <a:r>
                <a:rPr lang="pt-PT" dirty="0">
                  <a:solidFill>
                    <a:srgbClr val="000000"/>
                  </a:solidFill>
                  <a:latin typeface="Helvetica" panose="020B0604020202020204" pitchFamily="34" charset="0"/>
                  <a:ea typeface="Verdana" panose="020B0604030504040204" pitchFamily="34" charset="0"/>
                  <a:cs typeface="Helvetica" panose="020B0604020202020204" pitchFamily="34" charset="0"/>
                </a:rPr>
                <a:t>Atribuição-</a:t>
              </a:r>
              <a:r>
                <a:rPr lang="pt-PT" dirty="0" err="1">
                  <a:solidFill>
                    <a:srgbClr val="000000"/>
                  </a:solidFill>
                  <a:latin typeface="Helvetica" panose="020B0604020202020204" pitchFamily="34" charset="0"/>
                  <a:ea typeface="Verdana" panose="020B0604030504040204" pitchFamily="34" charset="0"/>
                  <a:cs typeface="Helvetica" panose="020B0604020202020204" pitchFamily="34" charset="0"/>
                </a:rPr>
                <a:t>NãoComercial</a:t>
              </a:r>
              <a:r>
                <a:rPr lang="pt-PT" dirty="0">
                  <a:solidFill>
                    <a:srgbClr val="000000"/>
                  </a:solidFill>
                  <a:latin typeface="Helvetica" panose="020B0604020202020204" pitchFamily="34" charset="0"/>
                  <a:ea typeface="Verdana" panose="020B0604030504040204" pitchFamily="34" charset="0"/>
                  <a:cs typeface="Helvetica" panose="020B0604020202020204" pitchFamily="34" charset="0"/>
                </a:rPr>
                <a:t>-</a:t>
              </a:r>
              <a:r>
                <a:rPr lang="pt-PT" dirty="0" err="1">
                  <a:solidFill>
                    <a:srgbClr val="000000"/>
                  </a:solidFill>
                  <a:latin typeface="Helvetica" panose="020B0604020202020204" pitchFamily="34" charset="0"/>
                  <a:ea typeface="Verdana" panose="020B0604030504040204" pitchFamily="34" charset="0"/>
                  <a:cs typeface="Helvetica" panose="020B0604020202020204" pitchFamily="34" charset="0"/>
                </a:rPr>
                <a:t>CompartilhaIgual</a:t>
              </a:r>
              <a:r>
                <a:rPr lang="pt-PT" dirty="0">
                  <a:solidFill>
                    <a:srgbClr val="000000"/>
                  </a:solidFill>
                  <a:latin typeface="Helvetica" panose="020B0604020202020204" pitchFamily="34" charset="0"/>
                  <a:ea typeface="Verdana" panose="020B0604030504040204" pitchFamily="34" charset="0"/>
                  <a:cs typeface="Helvetica" panose="020B0604020202020204" pitchFamily="34" charset="0"/>
                </a:rPr>
                <a:t> 4.0 Internacional (CC BY-NC-SA 4.0)</a:t>
              </a:r>
              <a:endParaRPr lang="pt-PT" b="1" dirty="0">
                <a:effectLst/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endParaRPr>
            </a:p>
          </p:txBody>
        </p:sp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id="{4D041998-084F-2824-56C4-C4CA3078DBC0}"/>
              </a:ext>
            </a:extLst>
          </p:cNvPr>
          <p:cNvSpPr txBox="1"/>
          <p:nvPr/>
        </p:nvSpPr>
        <p:spPr>
          <a:xfrm>
            <a:off x="2220791" y="5628070"/>
            <a:ext cx="7750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b="1" i="0" dirty="0">
                <a:solidFill>
                  <a:srgbClr val="222222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Nota: </a:t>
            </a:r>
            <a:r>
              <a:rPr lang="pt-PT" b="0" i="0" dirty="0">
                <a:solidFill>
                  <a:srgbClr val="222222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As imagens deste documento foram criadas com o GPT - 5.5</a:t>
            </a:r>
            <a:endParaRPr lang="pt-PT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924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rial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1380</Words>
  <Application>Microsoft Office PowerPoint</Application>
  <PresentationFormat>Ecrã Panorâmico</PresentationFormat>
  <Paragraphs>52</Paragraphs>
  <Slides>9</Slides>
  <Notes>8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9</vt:i4>
      </vt:variant>
    </vt:vector>
  </HeadingPairs>
  <TitlesOfParts>
    <vt:vector size="12" baseType="lpstr">
      <vt:lpstr>Arial</vt:lpstr>
      <vt:lpstr>Helvetica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OpenAI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Aula 2 - Componentes do computador - sem texto com notas</dc:title>
  <dc:subject>Aula 2 - Componentes do computador</dc:subject>
  <dc:creator>Rodolfo Pinto</dc:creator>
  <cp:lastModifiedBy>Rodolfo Duarte Pinto</cp:lastModifiedBy>
  <cp:revision>10</cp:revision>
  <dcterms:created xsi:type="dcterms:W3CDTF">2026-05-19T18:24:04Z</dcterms:created>
  <dcterms:modified xsi:type="dcterms:W3CDTF">2026-06-23T11:19:15Z</dcterms:modified>
</cp:coreProperties>
</file>